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webextensions/webextension1.xml" ContentType="application/vnd.ms-office.webextens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webextensions/webextension2.xml" ContentType="application/vnd.ms-office.webextension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sldIdLst>
    <p:sldId id="256" r:id="rId5"/>
    <p:sldId id="614" r:id="rId6"/>
    <p:sldId id="262" r:id="rId7"/>
    <p:sldId id="615" r:id="rId8"/>
    <p:sldId id="623" r:id="rId9"/>
    <p:sldId id="625" r:id="rId10"/>
    <p:sldId id="626" r:id="rId11"/>
    <p:sldId id="616" r:id="rId12"/>
    <p:sldId id="627" r:id="rId13"/>
    <p:sldId id="617" r:id="rId14"/>
    <p:sldId id="618" r:id="rId15"/>
    <p:sldId id="619" r:id="rId16"/>
    <p:sldId id="629" r:id="rId17"/>
    <p:sldId id="630" r:id="rId18"/>
    <p:sldId id="631" r:id="rId19"/>
    <p:sldId id="632" r:id="rId20"/>
    <p:sldId id="628" r:id="rId21"/>
    <p:sldId id="633" r:id="rId22"/>
    <p:sldId id="621" r:id="rId23"/>
    <p:sldId id="622" r:id="rId24"/>
    <p:sldId id="536" r:id="rId2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390"/>
    <a:srgbClr val="F27D4C"/>
    <a:srgbClr val="F27B4D"/>
    <a:srgbClr val="CDAD7C"/>
    <a:srgbClr val="F47B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25282"/>
    <p:restoredTop sz="86395"/>
  </p:normalViewPr>
  <p:slideViewPr>
    <p:cSldViewPr snapToGrid="0" snapToObjects="1">
      <p:cViewPr>
        <p:scale>
          <a:sx n="110" d="100"/>
          <a:sy n="110" d="100"/>
        </p:scale>
        <p:origin x="400" y="760"/>
      </p:cViewPr>
      <p:guideLst/>
    </p:cSldViewPr>
  </p:slideViewPr>
  <p:outlineViewPr>
    <p:cViewPr>
      <p:scale>
        <a:sx n="33" d="100"/>
        <a:sy n="33" d="100"/>
      </p:scale>
      <p:origin x="0" y="-53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7BD41-F31A-954E-AB4A-05ED95AF1A5A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BAE6C-5BD0-D946-B33D-F6797F2CE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0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7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24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45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65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93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8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61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37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30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37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0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2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81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036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71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2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14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10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8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60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BAE6C-5BD0-D946-B33D-F6797F2CEC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D95E-FBC9-0346-8A12-C591B3847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DDD3C-37E5-A04D-9D0A-66A817A0D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55E5B-34DD-3E45-9BD8-959169D1E4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1260" y="113880"/>
            <a:ext cx="2003967" cy="18821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806085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1C57-39FD-664E-BB45-65FD0A1A7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3218"/>
            <a:ext cx="7886700" cy="8740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89049-EAC4-BB45-AD73-A26C30525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37764-3CFA-364E-9455-30362ECA52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1039957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CFC894-FADC-B44D-90A0-4F2FD4CE1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A1566-8CA6-8145-98BC-7F7323AE7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19761-4EF5-434B-8265-5B8D6EAF5C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1962951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41D5E-F6C5-B343-A06C-79F18D0C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5784"/>
            <a:ext cx="7886700" cy="88144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08121-EE50-E74B-B659-F9590F84F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FF11D54-CE43-4C02-A1CC-D4DE90F3B019}"/>
              </a:ext>
            </a:extLst>
          </p:cNvPr>
          <p:cNvSpPr txBox="1">
            <a:spLocks/>
          </p:cNvSpPr>
          <p:nvPr userDrawn="1"/>
        </p:nvSpPr>
        <p:spPr>
          <a:xfrm>
            <a:off x="101512" y="111200"/>
            <a:ext cx="2003967" cy="188210"/>
          </a:xfrm>
          <a:prstGeom prst="rect">
            <a:avLst/>
          </a:prstGeom>
          <a:solidFill>
            <a:srgbClr val="1C7390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329506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53A2-2C5E-8A40-BF79-7A69608C4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FA7C5-A6FC-C54D-8B9B-DA7B73401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291AC-F38E-5042-9514-B4209B3C8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219102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4920-B295-AE43-941E-886F7AAA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5784"/>
            <a:ext cx="7886700" cy="8814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6CFA9-A5F9-5A44-BCAB-C29F8D4E11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C466D-F1F1-5B4B-AB55-BD3DA1CC4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C654F-D051-DB42-BF0E-1F244CAE04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277985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90CF-238C-9B47-A661-75FF0AD3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83218"/>
            <a:ext cx="7886700" cy="8740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03A9C-805E-674B-AAB4-84CAC409B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350080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DB33D-DF56-9C49-9AF9-9905FFB8E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968014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DB5C49-5105-BC4A-B806-595C9C4BC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350080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65A752-9A56-0B4E-B46D-2D7683984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968014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04EAE6-0ABF-8047-AA9B-E78CEA9D03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418103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1C7CF-4812-7D4D-9154-F407837E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0652"/>
            <a:ext cx="7886700" cy="8665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423284-3559-7247-A23A-755721C90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93339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26BC88-6D5C-0847-9239-8F111D743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558667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1221-5829-AD40-A659-AB047CAF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94D33-187B-1442-B10F-A5BDF8170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EB743-DFFD-F447-A19A-283316090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ECC6E-A2C2-6345-B787-B04C931517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404168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0B5C7-FE29-5148-92FB-E0EEA97FA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1C4813-C07C-6B4B-A0FB-5071E6F5B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589A1-C115-5046-A852-4AB686BEF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6610-15EA-A345-B19E-805E862150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126872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EC670-13EE-0040-9AE6-CC88EC653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18BA4200-25FE-D440-AD2F-344BEB1B9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7323"/>
            <a:ext cx="7886700" cy="879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97DF6B-4E3D-9349-AB20-595172CC7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8016" y="86035"/>
            <a:ext cx="2003967" cy="188210"/>
          </a:xfrm>
          <a:prstGeom prst="rect">
            <a:avLst/>
          </a:prstGeom>
          <a:solidFill>
            <a:srgbClr val="1C7390"/>
          </a:solidFill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SAUG National Summit 2019</a:t>
            </a:r>
          </a:p>
        </p:txBody>
      </p:sp>
    </p:spTree>
    <p:extLst>
      <p:ext uri="{BB962C8B-B14F-4D97-AF65-F5344CB8AC3E}">
        <p14:creationId xmlns:p14="http://schemas.microsoft.com/office/powerpoint/2010/main" val="340397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F47B4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76BB-4536-0B4E-ADCF-91CFD5169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68" y="299328"/>
            <a:ext cx="6858000" cy="1790700"/>
          </a:xfrm>
        </p:spPr>
        <p:txBody>
          <a:bodyPr>
            <a:normAutofit/>
          </a:bodyPr>
          <a:lstStyle/>
          <a:p>
            <a:pPr algn="r"/>
            <a:r>
              <a:rPr lang="en-AU" dirty="0"/>
              <a:t>ABAP integration – a recent case study</a:t>
            </a:r>
            <a:endParaRPr lang="en-US" b="1" dirty="0">
              <a:solidFill>
                <a:srgbClr val="F27B4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FED94-E9B9-3F4E-A27E-3E1716AC7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1968" y="2090028"/>
            <a:ext cx="6858000" cy="1241822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Graham Robinson</a:t>
            </a:r>
          </a:p>
          <a:p>
            <a:pPr algn="r"/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Yelcho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Systems Consulting</a:t>
            </a:r>
          </a:p>
        </p:txBody>
      </p:sp>
    </p:spTree>
    <p:extLst>
      <p:ext uri="{BB962C8B-B14F-4D97-AF65-F5344CB8AC3E}">
        <p14:creationId xmlns:p14="http://schemas.microsoft.com/office/powerpoint/2010/main" val="46863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99355-5DB2-2F4D-8DDD-05E1D1971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A049B-F42E-614E-BCFD-4D345F434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Automotive Industry</a:t>
            </a:r>
          </a:p>
          <a:p>
            <a:r>
              <a:rPr lang="en-US" dirty="0"/>
              <a:t>Existing relationship via Fuji Xerox</a:t>
            </a:r>
          </a:p>
          <a:p>
            <a:r>
              <a:rPr lang="en-US" dirty="0"/>
              <a:t>Was chosen as Content Management/Document Management solution across </a:t>
            </a:r>
            <a:r>
              <a:rPr lang="en-AU" dirty="0"/>
              <a:t>organisation</a:t>
            </a:r>
          </a:p>
          <a:p>
            <a:r>
              <a:rPr lang="en-US" dirty="0"/>
              <a:t>SAP </a:t>
            </a:r>
            <a:r>
              <a:rPr lang="en-US" dirty="0" err="1"/>
              <a:t>ArchiveLink</a:t>
            </a:r>
            <a:r>
              <a:rPr lang="en-US" dirty="0"/>
              <a:t> feature not licensed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Built ABAP client for M-Files Web Service (REST API)</a:t>
            </a:r>
          </a:p>
        </p:txBody>
      </p:sp>
    </p:spTree>
    <p:extLst>
      <p:ext uri="{BB962C8B-B14F-4D97-AF65-F5344CB8AC3E}">
        <p14:creationId xmlns:p14="http://schemas.microsoft.com/office/powerpoint/2010/main" val="3670949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823F-7B7F-8C45-A509-EC1EDD86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BC8EB-6324-104D-A0D5-83F8DF45C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Automotive Industry</a:t>
            </a:r>
          </a:p>
          <a:p>
            <a:r>
              <a:rPr lang="en-US" dirty="0"/>
              <a:t>Looking for ECM solution but not wanting to pay “SAP tax”</a:t>
            </a:r>
          </a:p>
          <a:p>
            <a:r>
              <a:rPr lang="en-US" dirty="0"/>
              <a:t>M-Files chosen in part because of my previous experience with it and the ABAP client that had already been built</a:t>
            </a:r>
          </a:p>
          <a:p>
            <a:r>
              <a:rPr lang="en-US" dirty="0"/>
              <a:t>SAP </a:t>
            </a:r>
            <a:r>
              <a:rPr lang="en-US" dirty="0" err="1"/>
              <a:t>ArchiveLink</a:t>
            </a:r>
            <a:r>
              <a:rPr lang="en-US" dirty="0"/>
              <a:t> included in license</a:t>
            </a:r>
          </a:p>
        </p:txBody>
      </p:sp>
    </p:spTree>
    <p:extLst>
      <p:ext uri="{BB962C8B-B14F-4D97-AF65-F5344CB8AC3E}">
        <p14:creationId xmlns:p14="http://schemas.microsoft.com/office/powerpoint/2010/main" val="283868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DAEF-3736-2A49-A34D-0B49C888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4A011-E5A8-DD4B-BE29-BB18378DC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Archiving of Vendor Invoices</a:t>
            </a:r>
          </a:p>
          <a:p>
            <a:r>
              <a:rPr lang="en-US" dirty="0"/>
              <a:t>Upstream </a:t>
            </a:r>
            <a:r>
              <a:rPr lang="en-US" baseline="0" dirty="0"/>
              <a:t>led project</a:t>
            </a:r>
          </a:p>
          <a:p>
            <a:r>
              <a:rPr lang="en-US" dirty="0"/>
              <a:t>Scan/OCR invoice and store in M-Files repository</a:t>
            </a:r>
          </a:p>
          <a:p>
            <a:r>
              <a:rPr lang="en-US" baseline="0" dirty="0"/>
              <a:t>M-Files workflow to complete invoice</a:t>
            </a:r>
            <a:r>
              <a:rPr lang="en-US" dirty="0"/>
              <a:t> details. E.g. account assignments, approvals, etc.</a:t>
            </a:r>
          </a:p>
          <a:p>
            <a:r>
              <a:rPr lang="en-US" baseline="0" dirty="0"/>
              <a:t>Post Invoice to SAP</a:t>
            </a:r>
          </a:p>
        </p:txBody>
      </p:sp>
    </p:spTree>
    <p:extLst>
      <p:ext uri="{BB962C8B-B14F-4D97-AF65-F5344CB8AC3E}">
        <p14:creationId xmlns:p14="http://schemas.microsoft.com/office/powerpoint/2010/main" val="55680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CF15A-D7A9-BA45-BE33-5B893287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1984-0731-9B4A-A1D6-22C16A637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design was for flat file bulk transfers </a:t>
            </a:r>
          </a:p>
          <a:p>
            <a:r>
              <a:rPr lang="en-US" dirty="0"/>
              <a:t>Other suggestions included making web service calls, ODBC database access, etc.</a:t>
            </a:r>
          </a:p>
          <a:p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807301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0BA-2860-E343-AE44-ACF6937DD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 a miracle happened….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4E70E-1644-E446-A9EB-E65457E36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357224"/>
            <a:ext cx="2857500" cy="28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0D7B47-D174-6140-8CFD-D24FF90E8897}"/>
              </a:ext>
            </a:extLst>
          </p:cNvPr>
          <p:cNvSpPr txBox="1"/>
          <p:nvPr/>
        </p:nvSpPr>
        <p:spPr>
          <a:xfrm>
            <a:off x="3912076" y="4214724"/>
            <a:ext cx="16501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err="1"/>
              <a:t>Mikko</a:t>
            </a:r>
            <a:r>
              <a:rPr lang="en-AU"/>
              <a:t> </a:t>
            </a:r>
            <a:r>
              <a:rPr lang="en-AU" err="1"/>
              <a:t>Roihuvuo</a:t>
            </a:r>
            <a:endParaRPr lang="en-AU"/>
          </a:p>
          <a:p>
            <a:pPr algn="ctr"/>
            <a:r>
              <a:rPr lang="en-AU"/>
              <a:t>Developer Evangelist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1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5DF49-6DFB-7D45-A333-447EDC02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better way…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C3E0-63A6-DF42-867C-56410881D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74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301B5-5067-D04E-B1D2-907B2FDF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B2010AAF-20EF-F042-B468-201B98CF570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40461652"/>
                  </p:ext>
                </p:extLst>
              </p:nvPr>
            </p:nvGraphicFramePr>
            <p:xfrm>
              <a:off x="0" y="0"/>
              <a:ext cx="9144000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B2010AAF-20EF-F042-B468-201B98CF5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946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80F8D-AEC5-014B-AE2F-BDD8C7F2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E0BCB-1274-5D47-BE56-189629B31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 payment details back into M-Files</a:t>
            </a:r>
          </a:p>
        </p:txBody>
      </p:sp>
    </p:spTree>
    <p:extLst>
      <p:ext uri="{BB962C8B-B14F-4D97-AF65-F5344CB8AC3E}">
        <p14:creationId xmlns:p14="http://schemas.microsoft.com/office/powerpoint/2010/main" val="3399965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3327-1F5E-4346-9641-11B6DEA0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FA189-E2E0-1E41-86A0-F251CC3D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SAP </a:t>
            </a:r>
            <a:r>
              <a:rPr lang="en-US" dirty="0" err="1"/>
              <a:t>ArchiveLink</a:t>
            </a:r>
            <a:r>
              <a:rPr lang="en-US" dirty="0"/>
              <a:t> to connect SAP Invoice to M-Files source document</a:t>
            </a:r>
          </a:p>
        </p:txBody>
      </p:sp>
    </p:spTree>
    <p:extLst>
      <p:ext uri="{BB962C8B-B14F-4D97-AF65-F5344CB8AC3E}">
        <p14:creationId xmlns:p14="http://schemas.microsoft.com/office/powerpoint/2010/main" val="2841564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37F0-9FBE-2943-80A9-D9601BF5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30C7F-526E-9C40-9960-16B9167A8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Late Archiving of Invoices</a:t>
            </a:r>
          </a:p>
          <a:p>
            <a:r>
              <a:rPr lang="en-US" dirty="0"/>
              <a:t>Used standard SAP </a:t>
            </a:r>
            <a:r>
              <a:rPr lang="en-US" dirty="0" err="1"/>
              <a:t>ArchiveLink</a:t>
            </a:r>
            <a:r>
              <a:rPr lang="en-US" baseline="0" dirty="0"/>
              <a:t> interface</a:t>
            </a:r>
          </a:p>
          <a:p>
            <a:r>
              <a:rPr lang="en-US" baseline="0" dirty="0"/>
              <a:t>Manipulation of M-Files metadata</a:t>
            </a:r>
          </a:p>
          <a:p>
            <a:r>
              <a:rPr lang="en-US" baseline="0" dirty="0"/>
              <a:t>SAP BO Container Concept</a:t>
            </a:r>
          </a:p>
        </p:txBody>
      </p:sp>
    </p:spTree>
    <p:extLst>
      <p:ext uri="{BB962C8B-B14F-4D97-AF65-F5344CB8AC3E}">
        <p14:creationId xmlns:p14="http://schemas.microsoft.com/office/powerpoint/2010/main" val="866879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F964FF-64A8-B246-BC7C-B91FD2B8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2D144-70C3-E141-A107-561F478D5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9067" y="671386"/>
            <a:ext cx="3080170" cy="1565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5FB81CB-EB38-6541-A1EF-83D31F5B8A0A}"/>
              </a:ext>
            </a:extLst>
          </p:cNvPr>
          <p:cNvGrpSpPr/>
          <p:nvPr/>
        </p:nvGrpSpPr>
        <p:grpSpPr>
          <a:xfrm>
            <a:off x="4176726" y="3525160"/>
            <a:ext cx="1766876" cy="699853"/>
            <a:chOff x="3203847" y="3432313"/>
            <a:chExt cx="1769205" cy="824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B706FB-5C9D-4C40-9254-CCBD3AA9B85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7" y="3432313"/>
              <a:ext cx="720256" cy="8249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98BCA8-8077-7B4F-8CF1-B24713FA4EED}"/>
                </a:ext>
              </a:extLst>
            </p:cNvPr>
            <p:cNvSpPr txBox="1"/>
            <p:nvPr/>
          </p:nvSpPr>
          <p:spPr>
            <a:xfrm>
              <a:off x="3821156" y="3647223"/>
              <a:ext cx="1151896" cy="3059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>
                  <a:solidFill>
                    <a:srgbClr val="38A5CE"/>
                  </a:solidFill>
                </a:rPr>
                <a:t>@</a:t>
              </a:r>
              <a:r>
                <a:rPr lang="en-US" sz="1799" err="1">
                  <a:solidFill>
                    <a:srgbClr val="38A5CE"/>
                  </a:solidFill>
                </a:rPr>
                <a:t>grahamrobbo</a:t>
              </a:r>
              <a:endParaRPr lang="en-AU" sz="1799">
                <a:solidFill>
                  <a:srgbClr val="38A5CE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CF4787-84AD-F14B-933E-AFF454176626}"/>
              </a:ext>
            </a:extLst>
          </p:cNvPr>
          <p:cNvSpPr txBox="1"/>
          <p:nvPr/>
        </p:nvSpPr>
        <p:spPr>
          <a:xfrm>
            <a:off x="1489388" y="4735458"/>
            <a:ext cx="10428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>
                <a:latin typeface="Arial Narrow"/>
                <a:cs typeface="Arial Narrow"/>
              </a:rPr>
              <a:t>*Photo by Martin </a:t>
            </a:r>
            <a:r>
              <a:rPr lang="en-US" sz="700" i="1" err="1">
                <a:latin typeface="Arial Narrow"/>
                <a:cs typeface="Arial Narrow"/>
              </a:rPr>
              <a:t>Gillet</a:t>
            </a:r>
            <a:endParaRPr lang="en-US" sz="700" i="1">
              <a:latin typeface="Arial Narrow"/>
              <a:cs typeface="Arial Narrow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BC0C43-0ECF-3C4C-B083-7D42321C87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80" y="1156679"/>
            <a:ext cx="2379220" cy="35677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9EE733-9A9A-A846-98B1-49B9339B2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591" y="2906421"/>
            <a:ext cx="2512861" cy="351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90184B-9AB1-3F48-A947-DF67D081C11D}"/>
              </a:ext>
            </a:extLst>
          </p:cNvPr>
          <p:cNvSpPr/>
          <p:nvPr/>
        </p:nvSpPr>
        <p:spPr>
          <a:xfrm>
            <a:off x="5423696" y="1991975"/>
            <a:ext cx="1667121" cy="11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95151"/>
      </p:ext>
    </p:extLst>
  </p:cSld>
  <p:clrMapOvr>
    <a:masterClrMapping/>
  </p:clrMapOvr>
  <p:transition spd="slow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F2C9-68EE-A540-8B02-E15FF55E6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#3 - Extranet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5984-66B8-CA48-8EA0-C4D19BEF0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72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E416-FAA0-BD40-BADA-E1E7C2E8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rescue.jpg">
            <a:extLst>
              <a:ext uri="{FF2B5EF4-FFF2-40B4-BE49-F238E27FC236}">
                <a16:creationId xmlns:a16="http://schemas.microsoft.com/office/drawing/2014/main" id="{EE751289-0885-034B-B5F8-9E1BAEEBF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4974" y="670"/>
            <a:ext cx="12161684" cy="540879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C3FB2A6-0CB4-CD4C-9385-902E4B03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496" y="3288006"/>
            <a:ext cx="2952999" cy="1499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B5C4624-31E5-2C45-A0B1-ED3CB22CC285}"/>
              </a:ext>
            </a:extLst>
          </p:cNvPr>
          <p:cNvGrpSpPr/>
          <p:nvPr/>
        </p:nvGrpSpPr>
        <p:grpSpPr>
          <a:xfrm>
            <a:off x="5831630" y="4180522"/>
            <a:ext cx="1785192" cy="485928"/>
            <a:chOff x="3203848" y="3507854"/>
            <a:chExt cx="1977007" cy="6480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6B84FB-9A98-444F-831E-FAF9191B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3848" y="3507854"/>
              <a:ext cx="648073" cy="64807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5F64D2-0D48-D34E-87F3-4F801E7836D3}"/>
                </a:ext>
              </a:extLst>
            </p:cNvPr>
            <p:cNvSpPr txBox="1"/>
            <p:nvPr/>
          </p:nvSpPr>
          <p:spPr>
            <a:xfrm>
              <a:off x="3741986" y="3647224"/>
              <a:ext cx="1438869" cy="400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49">
                  <a:solidFill>
                    <a:srgbClr val="38A5CE"/>
                  </a:solidFill>
                </a:rPr>
                <a:t>@</a:t>
              </a:r>
              <a:r>
                <a:rPr lang="en-US" sz="1349" err="1">
                  <a:solidFill>
                    <a:srgbClr val="38A5CE"/>
                  </a:solidFill>
                </a:rPr>
                <a:t>grahamrobbo</a:t>
              </a:r>
              <a:endParaRPr lang="en-AU" sz="1349">
                <a:solidFill>
                  <a:srgbClr val="38A5CE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1DECE95-F0F2-D842-B7BF-AE22160DEC3D}"/>
              </a:ext>
            </a:extLst>
          </p:cNvPr>
          <p:cNvSpPr/>
          <p:nvPr/>
        </p:nvSpPr>
        <p:spPr>
          <a:xfrm>
            <a:off x="1051063" y="4561949"/>
            <a:ext cx="1244876" cy="104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2729944578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1D4C-C060-4CD6-96E3-AD235790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D8A15-9E27-4EB3-86EE-C0D2B0FA1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Enterprise Content Management </a:t>
            </a:r>
          </a:p>
          <a:p>
            <a:r>
              <a:rPr lang="en-AU"/>
              <a:t>Customer #1</a:t>
            </a:r>
          </a:p>
          <a:p>
            <a:r>
              <a:rPr lang="en-AU"/>
              <a:t>Customer #2</a:t>
            </a:r>
          </a:p>
          <a:p>
            <a:r>
              <a:rPr lang="en-AU"/>
              <a:t>Project #1 – Early Archiving of Invoices</a:t>
            </a:r>
          </a:p>
          <a:p>
            <a:r>
              <a:rPr lang="en-AU"/>
              <a:t>Project #2 – Late Archiving of Invoices</a:t>
            </a:r>
          </a:p>
          <a:p>
            <a:r>
              <a:rPr lang="en-AU"/>
              <a:t>Project #3 – Extranet</a:t>
            </a:r>
          </a:p>
          <a:p>
            <a:r>
              <a:rPr lang="en-AU"/>
              <a:t>Lessons learned</a:t>
            </a:r>
          </a:p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0998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35F6-5342-F04D-BC83-0D1F3C72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Enterprise Content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C0D1C-B772-9D4D-B175-905292917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Documents are unstructured content</a:t>
            </a:r>
          </a:p>
          <a:p>
            <a:r>
              <a:rPr lang="en-US"/>
              <a:t>Business transactions are structured content and contextual</a:t>
            </a:r>
          </a:p>
          <a:p>
            <a:r>
              <a:rPr lang="en-US"/>
              <a:t>ECM solutions can link unstructured to structured – thereby providing context to unstructured content e.g. Linking quotation documents to purchase requisition</a:t>
            </a:r>
          </a:p>
        </p:txBody>
      </p:sp>
    </p:spTree>
    <p:extLst>
      <p:ext uri="{BB962C8B-B14F-4D97-AF65-F5344CB8AC3E}">
        <p14:creationId xmlns:p14="http://schemas.microsoft.com/office/powerpoint/2010/main" val="4188053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7FE9-6C71-7D44-AAD7-F767AD67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SAP</a:t>
            </a:r>
            <a:r>
              <a:rPr lang="en-US" baseline="0"/>
              <a:t> </a:t>
            </a:r>
            <a:r>
              <a:rPr lang="en-US" baseline="0" err="1"/>
              <a:t>ArchiveLink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2F5E6-ADED-5A4D-976A-377412EB0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SAP’s service that provides a standard way to store/retrieve documents to/from 3</a:t>
            </a:r>
            <a:r>
              <a:rPr lang="en-US" baseline="30000"/>
              <a:t>rd</a:t>
            </a:r>
            <a:r>
              <a:rPr lang="en-US"/>
              <a:t> party storage repositories whilst maintaining business context</a:t>
            </a:r>
          </a:p>
          <a:p>
            <a:r>
              <a:rPr lang="en-US"/>
              <a:t>OpenText is a leader in partnering with SAP</a:t>
            </a:r>
          </a:p>
          <a:p>
            <a:pPr lvl="1"/>
            <a:r>
              <a:rPr lang="en-US"/>
              <a:t>But potentially any document repository can support SAP </a:t>
            </a:r>
            <a:r>
              <a:rPr lang="en-US" err="1"/>
              <a:t>ArchiveLink</a:t>
            </a:r>
            <a:endParaRPr lang="en-US"/>
          </a:p>
          <a:p>
            <a:pPr lvl="1"/>
            <a:r>
              <a:rPr lang="en-US"/>
              <a:t>There are lots that already do</a:t>
            </a:r>
          </a:p>
        </p:txBody>
      </p:sp>
    </p:spTree>
    <p:extLst>
      <p:ext uri="{BB962C8B-B14F-4D97-AF65-F5344CB8AC3E}">
        <p14:creationId xmlns:p14="http://schemas.microsoft.com/office/powerpoint/2010/main" val="236014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7FE9-6C71-7D44-AAD7-F767AD67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KGS</a:t>
            </a:r>
            <a:r>
              <a:rPr lang="en-US" baseline="0" dirty="0"/>
              <a:t> SAP ALINK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2F5E6-ADED-5A4D-976A-377412EB0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Web Viewer">
                <a:extLst>
                  <a:ext uri="{FF2B5EF4-FFF2-40B4-BE49-F238E27FC236}">
                    <a16:creationId xmlns:a16="http://schemas.microsoft.com/office/drawing/2014/main" id="{1DCCA4FE-AEBC-F24C-8497-AF896E3410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7066429"/>
                  </p:ext>
                </p:extLst>
              </p:nvPr>
            </p:nvGraphicFramePr>
            <p:xfrm>
              <a:off x="1" y="0"/>
              <a:ext cx="9143999" cy="576419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Add-in 3" title="Web Viewer">
                <a:extLst>
                  <a:ext uri="{FF2B5EF4-FFF2-40B4-BE49-F238E27FC236}">
                    <a16:creationId xmlns:a16="http://schemas.microsoft.com/office/drawing/2014/main" id="{1DCCA4FE-AEBC-F24C-8497-AF896E3410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" y="0"/>
                <a:ext cx="9143999" cy="57641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94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52F0-C16D-EF43-AB40-E8883859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C6B9D-B0B1-654B-86C1-5ABC68383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F4FAD-0178-194E-B5E3-B6529D14F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117843"/>
            <a:ext cx="62484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59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2A490-8631-D448-852B-D33673A6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5BDF6-09A2-4545-8A6C-6033247D2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Founded in Finland</a:t>
            </a:r>
          </a:p>
          <a:p>
            <a:r>
              <a:rPr lang="en-US"/>
              <a:t>Local reseller/SI is Upstream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0ADBF-E9C0-4D40-A9E3-B80A919F1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007" y="3119664"/>
            <a:ext cx="182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4A5BD2-D053-1944-B1AB-960BEDA57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828" y="3081564"/>
            <a:ext cx="1854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5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2801-8C3E-484B-8821-4A0AF936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M-Files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E1376-BC26-384D-808A-9C98FD405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Screenshot to show objects, documents, metadata, relationships, etc.</a:t>
            </a:r>
          </a:p>
          <a:p>
            <a:r>
              <a:rPr lang="en-US" dirty="0"/>
              <a:t>Workflow design and VBScript handlers</a:t>
            </a:r>
          </a:p>
        </p:txBody>
      </p:sp>
    </p:spTree>
    <p:extLst>
      <p:ext uri="{BB962C8B-B14F-4D97-AF65-F5344CB8AC3E}">
        <p14:creationId xmlns:p14="http://schemas.microsoft.com/office/powerpoint/2010/main" val="197417240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webextensions/webextension1.xml><?xml version="1.0" encoding="utf-8"?>
<we:webextension xmlns:we="http://schemas.microsoft.com/office/webextensions/webextension/2010/11" id="{77AD42C6-DD1E-8E44-B4FA-9B5CA8E52BF4}">
  <we:reference id="wa104295828" version="1.6.0.0" store="en-GB" storeType="OMEX"/>
  <we:alternateReferences>
    <we:reference id="WA104295828" version="1.6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kgs-software.us/products/kgs-sapalink-interface/&quot;,&quot;values&quot;:{},&quot;data&quot;:{&quot;uri&quot;:&quot;www.kgs-software.us/products/kgs-sapalink-interface/&quot;},&quot;secure&quot;:false}],&quot;name&quot;:&quot;www.kgs-software.us/products/kgs-sapalink-interface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DD5D732E-AD66-B745-BF58-82A6D4F68CBD}">
  <we:reference id="wa104295828" version="1.6.0.0" store="en-GB" storeType="OMEX"/>
  <we:alternateReferences>
    <we:reference id="wa104295828" version="1.6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developer.m-files.com/&quot;,&quot;values&quot;:{},&quot;data&quot;:{&quot;uri&quot;:&quot;developer.m-files.com/&quot;},&quot;secure&quot;:false}],&quot;name&quot;:&quot;developer.m-files.com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D915C345066340A6E547922950C620" ma:contentTypeVersion="10" ma:contentTypeDescription="Create a new document." ma:contentTypeScope="" ma:versionID="99758696ef843aef9d9142e0747695e1">
  <xsd:schema xmlns:xsd="http://www.w3.org/2001/XMLSchema" xmlns:xs="http://www.w3.org/2001/XMLSchema" xmlns:p="http://schemas.microsoft.com/office/2006/metadata/properties" xmlns:ns2="ebcd058a-0d18-4df8-89cc-58de79303721" xmlns:ns3="4dae927c-2c60-435b-8780-6f2bf81f4529" targetNamespace="http://schemas.microsoft.com/office/2006/metadata/properties" ma:root="true" ma:fieldsID="171602ed49b79faa1549a9d5ad266615" ns2:_="" ns3:_="">
    <xsd:import namespace="ebcd058a-0d18-4df8-89cc-58de79303721"/>
    <xsd:import namespace="4dae927c-2c60-435b-8780-6f2bf81f45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d058a-0d18-4df8-89cc-58de793037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e927c-2c60-435b-8780-6f2bf81f452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108C8D-17BE-443B-AFB9-1C4BE022B9F8}">
  <ds:schemaRefs>
    <ds:schemaRef ds:uri="http://purl.org/dc/elements/1.1/"/>
    <ds:schemaRef ds:uri="http://schemas.microsoft.com/office/2006/metadata/properties"/>
    <ds:schemaRef ds:uri="ebcd058a-0d18-4df8-89cc-58de79303721"/>
    <ds:schemaRef ds:uri="http://purl.org/dc/terms/"/>
    <ds:schemaRef ds:uri="http://schemas.openxmlformats.org/package/2006/metadata/core-properties"/>
    <ds:schemaRef ds:uri="4dae927c-2c60-435b-8780-6f2bf81f4529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E386CDA-D2A8-4B50-B567-027D296A9F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CAAC96-1480-4044-80F3-94D01C3F4B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cd058a-0d18-4df8-89cc-58de79303721"/>
    <ds:schemaRef ds:uri="4dae927c-2c60-435b-8780-6f2bf81f45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3058</TotalTime>
  <Words>408</Words>
  <Application>Microsoft Macintosh PowerPoint</Application>
  <PresentationFormat>On-screen Show (16:9)</PresentationFormat>
  <Paragraphs>90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Narrow</vt:lpstr>
      <vt:lpstr>Calibri</vt:lpstr>
      <vt:lpstr>Calibri Light</vt:lpstr>
      <vt:lpstr>1_Office Theme</vt:lpstr>
      <vt:lpstr>ABAP integration – a recent case study</vt:lpstr>
      <vt:lpstr>Introduction</vt:lpstr>
      <vt:lpstr>Agenda</vt:lpstr>
      <vt:lpstr>Enterprise Content Management</vt:lpstr>
      <vt:lpstr>SAP ArchiveLink</vt:lpstr>
      <vt:lpstr>KGS SAP ALINK</vt:lpstr>
      <vt:lpstr>KGS</vt:lpstr>
      <vt:lpstr>M-Files</vt:lpstr>
      <vt:lpstr>M-Files Concepts</vt:lpstr>
      <vt:lpstr>Customer #1</vt:lpstr>
      <vt:lpstr>Customer #2</vt:lpstr>
      <vt:lpstr>Project #1</vt:lpstr>
      <vt:lpstr>Project #1</vt:lpstr>
      <vt:lpstr>And then a miracle happened….</vt:lpstr>
      <vt:lpstr>There is a better way…</vt:lpstr>
      <vt:lpstr>PowerPoint Presentation</vt:lpstr>
      <vt:lpstr>Project #1.1</vt:lpstr>
      <vt:lpstr>Project #1.2</vt:lpstr>
      <vt:lpstr>Project #2</vt:lpstr>
      <vt:lpstr>Project #3 - Extranet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Graham Robinson</dc:creator>
  <cp:keywords/>
  <dc:description/>
  <cp:lastModifiedBy>Graham Robinson</cp:lastModifiedBy>
  <cp:revision>51</cp:revision>
  <dcterms:created xsi:type="dcterms:W3CDTF">2018-06-13T01:18:45Z</dcterms:created>
  <dcterms:modified xsi:type="dcterms:W3CDTF">2019-08-21T11:58:02Z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0x01010046D915C345066340A6E547922950C620</vt:lpwstr>
  </property>
</Properties>
</file>